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187CA2-06DC-4CB7-99EB-021AE52CF992}" type="datetimeFigureOut">
              <a:rPr lang="fa-IR" smtClean="0"/>
              <a:pPr/>
              <a:t>1436/03/13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393358-0357-4D48-8B72-726ABBAE8A9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958166" cy="3214709"/>
          </a:xfrm>
        </p:spPr>
        <p:txBody>
          <a:bodyPr>
            <a:normAutofit/>
          </a:bodyPr>
          <a:lstStyle/>
          <a:p>
            <a:pPr algn="ctr"/>
            <a:r>
              <a:rPr lang="fa-IR" sz="4000" b="1" dirty="0" smtClean="0">
                <a:cs typeface="B Titr" pitchFamily="2" charset="-78"/>
              </a:rPr>
              <a:t>به نام خدا</a:t>
            </a:r>
            <a:r>
              <a:rPr lang="fa-IR" sz="4000" b="1" dirty="0" smtClean="0"/>
              <a:t/>
            </a:r>
            <a:br>
              <a:rPr lang="fa-IR" sz="4000" b="1" dirty="0" smtClean="0"/>
            </a:br>
            <a:r>
              <a:rPr lang="fa-IR" sz="4000" b="1" dirty="0" smtClean="0"/>
              <a:t/>
            </a:r>
            <a:br>
              <a:rPr lang="fa-IR" sz="4000" b="1" dirty="0" smtClean="0"/>
            </a:br>
            <a:r>
              <a:rPr lang="fa-IR" sz="4000" b="1" dirty="0"/>
              <a:t/>
            </a:r>
            <a:br>
              <a:rPr lang="fa-IR" sz="4000" b="1" dirty="0"/>
            </a:br>
            <a:r>
              <a:rPr lang="fa-IR" sz="2800" b="1" dirty="0" smtClean="0">
                <a:cs typeface="B Titr" pitchFamily="2" charset="-78"/>
              </a:rPr>
              <a:t>پاورپوینت تمدید قراداد جهت ارائه در جلسه دفاعیه شورا</a:t>
            </a:r>
            <a:endParaRPr lang="fa-IR" sz="2800" b="1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تجهیزات مورد نیاز</a:t>
            </a:r>
            <a:endParaRPr lang="fa-IR" sz="28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28737" y="1447800"/>
          <a:ext cx="7805713" cy="4246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24967"/>
                <a:gridCol w="1874816"/>
                <a:gridCol w="976480"/>
                <a:gridCol w="1393097"/>
                <a:gridCol w="1380099"/>
                <a:gridCol w="155625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ردیف</a:t>
                      </a:r>
                      <a:endParaRPr lang="fa-IR" sz="18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نام وسیله/ابزار</a:t>
                      </a:r>
                      <a:endParaRPr lang="fa-IR" sz="18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تعداد</a:t>
                      </a:r>
                      <a:endParaRPr lang="fa-IR" sz="18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قیمت واحد(ریال)</a:t>
                      </a:r>
                      <a:endParaRPr lang="fa-IR" sz="18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هزینه کل (ریال)</a:t>
                      </a:r>
                      <a:endParaRPr lang="fa-IR" sz="18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محل تامین</a:t>
                      </a:r>
                    </a:p>
                    <a:p>
                      <a:pPr rtl="1"/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(توضیحات)</a:t>
                      </a:r>
                      <a:endParaRPr lang="fa-IR" sz="18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جمع هزینه تجهیزات</a:t>
                      </a:r>
                    </a:p>
                    <a:p>
                      <a:pPr algn="ctr"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............ریال</a:t>
                      </a:r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مواد اولیه (مصرفی)لازم ،هزینه و محل تامین:</a:t>
            </a:r>
            <a:endParaRPr lang="fa-IR" sz="28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012" y="1447800"/>
          <a:ext cx="7891438" cy="4577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04876"/>
                <a:gridCol w="2263622"/>
                <a:gridCol w="1531114"/>
                <a:gridCol w="1499870"/>
                <a:gridCol w="189195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ردیف</a:t>
                      </a:r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شرح </a:t>
                      </a:r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مقدار/تعداد</a:t>
                      </a:r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قیمت واحد(ریال)</a:t>
                      </a:r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هزینه کل (ریال)</a:t>
                      </a:r>
                    </a:p>
                    <a:p>
                      <a:pPr algn="ctr" rtl="1"/>
                      <a:endParaRPr lang="fa-IR" sz="2000" dirty="0" smtClean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  <a:p>
                      <a:pPr algn="ctr" rtl="1"/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جمع هزینه مواد اولیه (مصرفی)</a:t>
                      </a:r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تعداد و مهارت نیروی کار مورد نیاز:</a:t>
            </a:r>
            <a:endParaRPr lang="fa-IR" sz="28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1539" y="1447800"/>
          <a:ext cx="7862912" cy="3845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3520"/>
                <a:gridCol w="2421646"/>
                <a:gridCol w="1572582"/>
                <a:gridCol w="1572582"/>
                <a:gridCol w="157258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ردیف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مهارت مورد نیاز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مدرک تحصیلی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دستمزد ماهیانه (ریال) شامل حقوق،مزایا،بیمه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تعداد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جمع حقوق و مزایای یک ماه</a:t>
                      </a:r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متوسط مخارج ماهیانه</a:t>
            </a:r>
            <a:endParaRPr lang="fa-IR" sz="28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14436" y="1447800"/>
          <a:ext cx="7920014" cy="402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98928"/>
                <a:gridCol w="1900856"/>
                <a:gridCol w="1249892"/>
                <a:gridCol w="655636"/>
                <a:gridCol w="1543039"/>
                <a:gridCol w="197166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ردیف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عنوان هزینه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مقدار هزینه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ردیف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عنوان هزینه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مقدار هزینه(ریال)</a:t>
                      </a: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اجاره بها(اضافه بر رهن)</a:t>
                      </a:r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b="1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4</a:t>
                      </a:r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انرژی (برق</a:t>
                      </a:r>
                      <a:r>
                        <a:rPr lang="fa-IR" b="1" baseline="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 ،سوخت...)</a:t>
                      </a:r>
                    </a:p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b="1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مواد مصرفی</a:t>
                      </a:r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b="1" dirty="0" smtClean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5</a:t>
                      </a:r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سایر</a:t>
                      </a:r>
                    </a:p>
                    <a:p>
                      <a:pPr rtl="1"/>
                      <a:endParaRPr lang="fa-IR" b="1" dirty="0" smtClean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b="1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دستمزد</a:t>
                      </a:r>
                    </a:p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b="1" dirty="0" smtClean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  <a:p>
                      <a:pPr rtl="1"/>
                      <a:endParaRPr lang="fa-IR" b="1" dirty="0" smtClean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جمع</a:t>
                      </a:r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b="1" dirty="0" smtClean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  <a:p>
                      <a:pPr rtl="1"/>
                      <a:endParaRPr lang="fa-IR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b="1" dirty="0" smtClean="0">
                <a:cs typeface="B Titr" pitchFamily="2" charset="-78"/>
              </a:rPr>
              <a:t>پیش بینی سود یکساله:</a:t>
            </a:r>
            <a:endParaRPr lang="fa-IR" sz="2800" b="1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00162" y="1447800"/>
          <a:ext cx="7834288" cy="2743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49675"/>
                <a:gridCol w="408461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شرح</a:t>
                      </a:r>
                    </a:p>
                    <a:p>
                      <a:pPr algn="ctr" rtl="1"/>
                      <a:endParaRPr lang="fa-IR" sz="2400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ysClr val="windowText" lastClr="000000"/>
                          </a:solidFill>
                        </a:rPr>
                        <a:t>جمع(ریال)</a:t>
                      </a:r>
                      <a:endParaRPr lang="fa-IR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درآمد/فروش</a:t>
                      </a:r>
                      <a:endParaRPr lang="fa-IR" sz="2400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مخارج</a:t>
                      </a:r>
                      <a:endParaRPr lang="fa-IR" sz="2400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سود</a:t>
                      </a:r>
                      <a:endParaRPr lang="fa-IR" sz="2400" b="1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cs typeface="B Nazanin" pitchFamily="2" charset="-78"/>
              </a:rPr>
              <a:t>-</a:t>
            </a:r>
            <a:r>
              <a:rPr lang="fa-IR" sz="2400" b="1" dirty="0" smtClean="0">
                <a:cs typeface="B Titr" pitchFamily="2" charset="-78"/>
              </a:rPr>
              <a:t>برنامه/اقداماتی که قرار است دردوره جدید توسط واحد /شرکت اجرا شود:</a:t>
            </a:r>
          </a:p>
          <a:p>
            <a:endParaRPr lang="fa-IR" sz="2800" b="1" dirty="0" smtClean="0">
              <a:cs typeface="B Nazanin" pitchFamily="2" charset="-78"/>
            </a:endParaRPr>
          </a:p>
          <a:p>
            <a:endParaRPr lang="fa-IR" sz="2800" b="1" dirty="0" smtClean="0">
              <a:cs typeface="B Nazanin" pitchFamily="2" charset="-78"/>
            </a:endParaRPr>
          </a:p>
          <a:p>
            <a:endParaRPr lang="fa-IR" sz="2800" b="1" dirty="0" smtClean="0">
              <a:cs typeface="B Nazanin" pitchFamily="2" charset="-78"/>
            </a:endParaRPr>
          </a:p>
          <a:p>
            <a:endParaRPr lang="fa-IR" sz="2800" b="1" dirty="0" smtClean="0">
              <a:cs typeface="B Nazanin" pitchFamily="2" charset="-78"/>
            </a:endParaRPr>
          </a:p>
          <a:p>
            <a:endParaRPr lang="fa-IR" sz="2800" b="1" dirty="0" smtClean="0">
              <a:cs typeface="B Nazanin" pitchFamily="2" charset="-78"/>
            </a:endParaRPr>
          </a:p>
          <a:p>
            <a:r>
              <a:rPr lang="fa-IR" sz="2800" b="1" dirty="0" smtClean="0">
                <a:cs typeface="B Nazanin" pitchFamily="2" charset="-78"/>
              </a:rPr>
              <a:t>- </a:t>
            </a:r>
            <a:r>
              <a:rPr lang="fa-IR" sz="2400" b="1" dirty="0" smtClean="0">
                <a:cs typeface="B Titr" pitchFamily="2" charset="-78"/>
              </a:rPr>
              <a:t>درخواست های واحد از مرکز رشد/پارک:</a:t>
            </a:r>
            <a:endParaRPr lang="fa-IR" sz="2400" b="1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itchFamily="2" charset="-78"/>
              </a:rPr>
              <a:t>با تشکر از توجه شما</a:t>
            </a:r>
          </a:p>
          <a:p>
            <a:pPr algn="ctr"/>
            <a:endParaRPr lang="fa-IR" b="1" dirty="0" smtClean="0">
              <a:cs typeface="B Nazanin" pitchFamily="2" charset="-78"/>
            </a:endParaRPr>
          </a:p>
          <a:p>
            <a:pPr algn="ctr"/>
            <a:endParaRPr lang="fa-IR" b="1" dirty="0" smtClean="0">
              <a:cs typeface="B Nazanin" pitchFamily="2" charset="-78"/>
            </a:endParaRPr>
          </a:p>
          <a:p>
            <a:pPr algn="ctr"/>
            <a:r>
              <a:rPr lang="fa-IR" b="1" dirty="0" smtClean="0">
                <a:cs typeface="B Titr" pitchFamily="2" charset="-78"/>
              </a:rPr>
              <a:t>پایان</a:t>
            </a:r>
            <a:endParaRPr lang="fa-IR" b="1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B Titr" pitchFamily="2" charset="-78"/>
              </a:rPr>
              <a:t>نام شرکت:</a:t>
            </a:r>
            <a:endParaRPr lang="fa-IR" sz="24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2400" dirty="0" smtClean="0">
              <a:cs typeface="B Titr" pitchFamily="2" charset="-78"/>
            </a:endParaRPr>
          </a:p>
          <a:p>
            <a:r>
              <a:rPr lang="fa-IR" sz="2400" dirty="0" smtClean="0">
                <a:cs typeface="B Titr" pitchFamily="2" charset="-78"/>
              </a:rPr>
              <a:t>نام مدیر (مدیران ) :</a:t>
            </a:r>
            <a:endParaRPr lang="fa-IR" sz="2400" dirty="0" smtClean="0">
              <a:cs typeface="B Titr" pitchFamily="2" charset="-78"/>
            </a:endParaRPr>
          </a:p>
          <a:p>
            <a:endParaRPr lang="fa-IR" sz="2400" dirty="0" smtClean="0">
              <a:cs typeface="B Titr" pitchFamily="2" charset="-78"/>
            </a:endParaRPr>
          </a:p>
          <a:p>
            <a:r>
              <a:rPr lang="fa-IR" sz="2400" dirty="0" smtClean="0">
                <a:cs typeface="B Titr" pitchFamily="2" charset="-78"/>
              </a:rPr>
              <a:t>عنوان ایده محوری:</a:t>
            </a:r>
          </a:p>
          <a:p>
            <a:endParaRPr lang="fa-IR" sz="2400" dirty="0" smtClean="0">
              <a:cs typeface="B Titr" pitchFamily="2" charset="-78"/>
            </a:endParaRPr>
          </a:p>
          <a:p>
            <a:endParaRPr lang="fa-IR" sz="2400" dirty="0" smtClean="0">
              <a:cs typeface="B Titr" pitchFamily="2" charset="-78"/>
            </a:endParaRPr>
          </a:p>
          <a:p>
            <a:r>
              <a:rPr lang="fa-IR" sz="2400" dirty="0" smtClean="0">
                <a:cs typeface="B Titr" pitchFamily="2" charset="-78"/>
              </a:rPr>
              <a:t>نام محصول (محصولات) شرکت:</a:t>
            </a:r>
            <a:endParaRPr lang="fa-IR" sz="24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800" b="1" dirty="0" smtClean="0">
                <a:cs typeface="B Titr" pitchFamily="2" charset="-78"/>
              </a:rPr>
              <a:t>خلاصه ایده :(نوآوری-کاربرد):</a:t>
            </a:r>
            <a:endParaRPr lang="fa-IR" sz="2800" b="1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fa-IR" sz="2600" b="1" dirty="0" smtClean="0">
                <a:cs typeface="B Titr" pitchFamily="2" charset="-78"/>
              </a:rPr>
              <a:t>اقدامات انجام شده توسط واحد تاکنون</a:t>
            </a:r>
            <a:endParaRPr lang="fa-IR" sz="26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472518" cy="6072206"/>
          </a:xfrm>
        </p:spPr>
        <p:txBody>
          <a:bodyPr/>
          <a:lstStyle/>
          <a:p>
            <a:r>
              <a:rPr lang="fa-IR" sz="2400" b="1" dirty="0" smtClean="0">
                <a:cs typeface="B Titr" pitchFamily="2" charset="-78"/>
              </a:rPr>
              <a:t>1- </a:t>
            </a:r>
            <a:r>
              <a:rPr lang="fa-IR" sz="2400" b="1" dirty="0" smtClean="0">
                <a:cs typeface="B Titr" pitchFamily="2" charset="-78"/>
              </a:rPr>
              <a:t>1:قرارداد </a:t>
            </a:r>
            <a:r>
              <a:rPr lang="fa-IR" sz="2400" b="1" dirty="0" smtClean="0">
                <a:cs typeface="B Titr" pitchFamily="2" charset="-78"/>
              </a:rPr>
              <a:t>های منعقده</a:t>
            </a:r>
            <a:r>
              <a:rPr lang="fa-IR" sz="2400" b="1" dirty="0" smtClean="0">
                <a:cs typeface="B Titr" pitchFamily="2" charset="-78"/>
              </a:rPr>
              <a:t>:</a:t>
            </a:r>
          </a:p>
          <a:p>
            <a:endParaRPr lang="fa-IR" sz="2400" b="1" dirty="0" smtClean="0">
              <a:cs typeface="B Titr" pitchFamily="2" charset="-78"/>
            </a:endParaRPr>
          </a:p>
          <a:p>
            <a:endParaRPr lang="fa-IR" sz="2400" b="1" dirty="0" smtClean="0">
              <a:cs typeface="B Titr" pitchFamily="2" charset="-78"/>
            </a:endParaRPr>
          </a:p>
          <a:p>
            <a:endParaRPr lang="fa-IR" sz="2400" b="1" dirty="0" smtClean="0">
              <a:cs typeface="B Titr" pitchFamily="2" charset="-78"/>
            </a:endParaRPr>
          </a:p>
          <a:p>
            <a:pPr>
              <a:buNone/>
            </a:pPr>
            <a:endParaRPr lang="fa-IR" sz="2400" b="1" dirty="0" smtClean="0">
              <a:cs typeface="B Titr" pitchFamily="2" charset="-78"/>
            </a:endParaRPr>
          </a:p>
          <a:p>
            <a:pPr>
              <a:buNone/>
            </a:pPr>
            <a:endParaRPr lang="fa-IR" sz="2400" b="1" dirty="0" smtClean="0">
              <a:cs typeface="B Titr" pitchFamily="2" charset="-78"/>
            </a:endParaRPr>
          </a:p>
          <a:p>
            <a:r>
              <a:rPr lang="fa-IR" sz="2400" b="1" dirty="0" smtClean="0">
                <a:cs typeface="B Titr" pitchFamily="2" charset="-78"/>
              </a:rPr>
              <a:t>1-2 : فروش محصول (بدون قرارداد):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428736"/>
          <a:ext cx="7929618" cy="1813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63145"/>
                <a:gridCol w="2149486"/>
                <a:gridCol w="1245140"/>
                <a:gridCol w="1179583"/>
                <a:gridCol w="1992264"/>
              </a:tblGrid>
              <a:tr h="642942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نام کارفرما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موضوع قرارداد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تاریخ شروع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تاریخ پایان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مبلغ قرارداد(ریال)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جمع</a:t>
                      </a:r>
                      <a:endParaRPr lang="fa-I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4000504"/>
          <a:ext cx="7786744" cy="211656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57468"/>
                <a:gridCol w="1114418"/>
                <a:gridCol w="2443146"/>
                <a:gridCol w="1971712"/>
              </a:tblGrid>
              <a:tr h="653521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نام محصول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تعداد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محل فروش(سازمان/شرکت...)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مبلغ فروش(ریال)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5173"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041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041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041">
                <a:tc gridSpan="3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</a:rPr>
                        <a:t>جمع</a:t>
                      </a:r>
                      <a:endParaRPr lang="fa-I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r"/>
            <a:r>
              <a:rPr lang="fa-IR" sz="2800" b="1" dirty="0" smtClean="0">
                <a:cs typeface="B Titr" pitchFamily="2" charset="-78"/>
              </a:rPr>
              <a:t>2-تاییدیه ها و استاندارد ها</a:t>
            </a:r>
            <a:endParaRPr lang="fa-IR" sz="2800" b="1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85863" y="2184090"/>
          <a:ext cx="7948587" cy="2316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99783"/>
                <a:gridCol w="2499783"/>
                <a:gridCol w="294902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نام محصول</a:t>
                      </a:r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استاندارد اخذ شده</a:t>
                      </a:r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تاییدیه های اخذ شده</a:t>
                      </a:r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b="1" dirty="0" smtClean="0">
                <a:cs typeface="B Titr" pitchFamily="2" charset="-78"/>
              </a:rPr>
              <a:t>3-دریافت تسهیلات از منابع مختلف</a:t>
            </a:r>
            <a:endParaRPr lang="fa-IR" sz="2800" b="1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00161" y="1447800"/>
          <a:ext cx="7834289" cy="2661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74837"/>
                <a:gridCol w="2001841"/>
                <a:gridCol w="1900225"/>
                <a:gridCol w="205738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مبلغ به ریال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منبع دریافت تسهیلات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تاریخ دریافت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تاریخ</a:t>
                      </a:r>
                      <a:r>
                        <a:rPr lang="fa-IR" baseline="0" dirty="0" smtClean="0">
                          <a:solidFill>
                            <a:sysClr val="windowText" lastClr="000000"/>
                          </a:solidFill>
                        </a:rPr>
                        <a:t> بازپرداخت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جمع</a:t>
                      </a:r>
                      <a:endParaRPr lang="fa-IR" b="1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14678" y="4632658"/>
          <a:ext cx="5715039" cy="101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63741"/>
                <a:gridCol w="1701788"/>
                <a:gridCol w="234951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تعداد اقساط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تعداد اقساط معوق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</a:rPr>
                        <a:t>کل مبلغ مانده(ریال)</a:t>
                      </a:r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 smtClean="0">
                <a:cs typeface="B Titr" pitchFamily="2" charset="-78"/>
              </a:rPr>
              <a:t>4-همکاران / اشتغال ایجاد شده:</a:t>
            </a:r>
            <a:endParaRPr lang="fa-IR" sz="28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57356" y="1447800"/>
          <a:ext cx="7077095" cy="3571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62917"/>
                <a:gridCol w="1613739"/>
                <a:gridCol w="1785926"/>
                <a:gridCol w="161451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نام و نام خانوادگی</a:t>
                      </a:r>
                      <a:endParaRPr lang="fa-IR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تحصیلات</a:t>
                      </a:r>
                      <a:endParaRPr lang="fa-IR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وضعیت</a:t>
                      </a:r>
                      <a:r>
                        <a:rPr lang="fa-IR" baseline="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 بیمه</a:t>
                      </a:r>
                      <a:endParaRPr lang="fa-IR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مدت قرارداد</a:t>
                      </a:r>
                      <a:endParaRPr lang="fa-IR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cs typeface="B Titr" pitchFamily="2" charset="-78"/>
              </a:rPr>
              <a:t>5-سایر :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928670"/>
            <a:ext cx="8290778" cy="5319730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بازاریابی و </a:t>
            </a:r>
            <a:r>
              <a:rPr lang="fa-IR" sz="2400" b="1" dirty="0" smtClean="0">
                <a:cs typeface="B Nazanin" pitchFamily="2" charset="-78"/>
              </a:rPr>
              <a:t>تبلیغات</a:t>
            </a:r>
            <a:r>
              <a:rPr lang="fa-IR" sz="2800" b="1" dirty="0" smtClean="0">
                <a:cs typeface="B Nazanin" pitchFamily="2" charset="-78"/>
              </a:rPr>
              <a:t>(</a:t>
            </a:r>
            <a:r>
              <a:rPr lang="fa-IR" sz="2400" b="1" dirty="0" smtClean="0">
                <a:cs typeface="B Nazanin" pitchFamily="2" charset="-78"/>
              </a:rPr>
              <a:t>بروشور-کاتالوگ-سایت-لوگو-حضور درنمایشگاه و...):</a:t>
            </a:r>
            <a:endParaRPr lang="fa-IR" sz="2400" b="1" dirty="0" smtClean="0">
              <a:cs typeface="B Nazanin" pitchFamily="2" charset="-78"/>
            </a:endParaRPr>
          </a:p>
          <a:p>
            <a:endParaRPr lang="fa-IR" sz="2800" dirty="0" smtClean="0">
              <a:cs typeface="B Nazanin" pitchFamily="2" charset="-78"/>
            </a:endParaRPr>
          </a:p>
          <a:p>
            <a:endParaRPr lang="fa-IR" sz="2800" dirty="0" smtClean="0">
              <a:cs typeface="B Nazanin" pitchFamily="2" charset="-78"/>
            </a:endParaRPr>
          </a:p>
          <a:p>
            <a:endParaRPr lang="fa-IR" sz="2800" dirty="0" smtClean="0">
              <a:cs typeface="B Nazanin" pitchFamily="2" charset="-78"/>
            </a:endParaRPr>
          </a:p>
          <a:p>
            <a:r>
              <a:rPr lang="fa-IR" sz="2400" b="1" dirty="0" smtClean="0">
                <a:cs typeface="B Nazanin" pitchFamily="2" charset="-78"/>
              </a:rPr>
              <a:t>طراحی محصول ،ثبت اختراع وبرند سازی: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endParaRPr lang="fa-IR" sz="2400" dirty="0" smtClean="0">
              <a:cs typeface="B Nazanin" pitchFamily="2" charset="-78"/>
            </a:endParaRPr>
          </a:p>
          <a:p>
            <a:endParaRPr lang="fa-IR" sz="2800" dirty="0" smtClean="0">
              <a:cs typeface="B Nazanin" pitchFamily="2" charset="-78"/>
            </a:endParaRPr>
          </a:p>
          <a:p>
            <a:r>
              <a:rPr lang="fa-IR" sz="2400" b="1" dirty="0" smtClean="0">
                <a:cs typeface="B Nazanin" pitchFamily="2" charset="-78"/>
              </a:rPr>
              <a:t>اظهارنامه مالیاتی</a:t>
            </a:r>
            <a:r>
              <a:rPr lang="fa-IR" sz="2400" b="1" dirty="0" smtClean="0">
                <a:cs typeface="B Nazanin" pitchFamily="2" charset="-78"/>
                <a:sym typeface="Wingdings" pitchFamily="2" charset="2"/>
              </a:rPr>
              <a:t>:</a:t>
            </a:r>
            <a:endParaRPr lang="fa-IR" sz="1400" b="1" dirty="0" smtClean="0">
              <a:cs typeface="B Nazanin" pitchFamily="2" charset="-78"/>
            </a:endParaRPr>
          </a:p>
          <a:p>
            <a:endParaRPr lang="fa-IR" sz="2800" dirty="0" smtClean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b="1" dirty="0" smtClean="0">
                <a:cs typeface="B Titr" pitchFamily="2" charset="-78"/>
              </a:rPr>
              <a:t>برنامه کاری آینده (برای دوره یک ساله)</a:t>
            </a:r>
            <a:endParaRPr lang="fa-IR" sz="28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fa-IR" sz="2400" b="1" dirty="0" smtClean="0">
                <a:cs typeface="B Titr" pitchFamily="2" charset="-78"/>
              </a:rPr>
              <a:t>پیش بینی میزان فروش</a:t>
            </a:r>
          </a:p>
          <a:p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5" y="2214554"/>
          <a:ext cx="8572561" cy="27774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28708"/>
                <a:gridCol w="2228812"/>
                <a:gridCol w="1343038"/>
                <a:gridCol w="985830"/>
                <a:gridCol w="1643051"/>
                <a:gridCol w="1743122"/>
              </a:tblGrid>
              <a:tr h="857256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ردیف</a:t>
                      </a:r>
                      <a:endParaRPr lang="fa-IR" sz="14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نام محصول</a:t>
                      </a:r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ظرفیت تولید یک ساله</a:t>
                      </a:r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واحد</a:t>
                      </a:r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قیمت</a:t>
                      </a:r>
                      <a:r>
                        <a:rPr lang="fa-IR" sz="2000" baseline="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 فروش(ریال)</a:t>
                      </a:r>
                      <a:endParaRPr lang="fa-IR" sz="20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پراکندگی جغرافیایی مشتریان(استانی-کشوری-منطقه</a:t>
                      </a:r>
                      <a:r>
                        <a:rPr lang="fa-IR" sz="1600" baseline="0" dirty="0" smtClean="0"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 ایی)</a:t>
                      </a:r>
                      <a:endParaRPr lang="fa-IR" sz="1600" dirty="0"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7542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542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542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414</TotalTime>
  <Words>343</Words>
  <Application>Microsoft Office PowerPoint</Application>
  <PresentationFormat>On-screen Show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به نام خدا   پاورپوینت تمدید قراداد جهت ارائه در جلسه دفاعیه شورا</vt:lpstr>
      <vt:lpstr>نام شرکت:</vt:lpstr>
      <vt:lpstr>Slide 3</vt:lpstr>
      <vt:lpstr>اقدامات انجام شده توسط واحد تاکنون</vt:lpstr>
      <vt:lpstr>2-تاییدیه ها و استاندارد ها</vt:lpstr>
      <vt:lpstr>3-دریافت تسهیلات از منابع مختلف</vt:lpstr>
      <vt:lpstr>4-همکاران / اشتغال ایجاد شده:</vt:lpstr>
      <vt:lpstr>5-سایر :</vt:lpstr>
      <vt:lpstr>برنامه کاری آینده (برای دوره یک ساله)</vt:lpstr>
      <vt:lpstr>تجهیزات مورد نیاز</vt:lpstr>
      <vt:lpstr>مواد اولیه (مصرفی)لازم ،هزینه و محل تامین:</vt:lpstr>
      <vt:lpstr>تعداد و مهارت نیروی کار مورد نیاز:</vt:lpstr>
      <vt:lpstr>متوسط مخارج ماهیانه</vt:lpstr>
      <vt:lpstr>پیش بینی سود یکساله:</vt:lpstr>
      <vt:lpstr>Slide 15</vt:lpstr>
      <vt:lpstr>Slide 16</vt:lpstr>
    </vt:vector>
  </TitlesOfParts>
  <Company>jahad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monifi</dc:creator>
  <cp:lastModifiedBy>monifi</cp:lastModifiedBy>
  <cp:revision>101</cp:revision>
  <dcterms:created xsi:type="dcterms:W3CDTF">2014-12-28T06:41:38Z</dcterms:created>
  <dcterms:modified xsi:type="dcterms:W3CDTF">2015-01-03T11:00:26Z</dcterms:modified>
</cp:coreProperties>
</file>